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10287000" cx="18288000"/>
  <p:notesSz cx="6858000" cy="9144000"/>
  <p:embeddedFontLst>
    <p:embeddedFont>
      <p:font typeface="Marcellus"/>
      <p:regular r:id="rId16"/>
    </p:embeddedFont>
    <p:embeddedFont>
      <p:font typeface="Nunito"/>
      <p:regular r:id="rId17"/>
      <p:bold r:id="rId18"/>
      <p:italic r:id="rId19"/>
      <p:boldItalic r:id="rId20"/>
    </p:embeddedFont>
    <p:embeddedFont>
      <p:font typeface="Sriracha"/>
      <p:regular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Nunito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21" Type="http://schemas.openxmlformats.org/officeDocument/2006/relationships/font" Target="fonts/Sriracha-regular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Nunito-regular.fntdata"/><Relationship Id="rId16" Type="http://schemas.openxmlformats.org/officeDocument/2006/relationships/font" Target="fonts/Marcellus-regular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Nunito-italic.fntdata"/><Relationship Id="rId6" Type="http://schemas.openxmlformats.org/officeDocument/2006/relationships/slide" Target="slides/slide1.xml"/><Relationship Id="rId18" Type="http://schemas.openxmlformats.org/officeDocument/2006/relationships/font" Target="fonts/Nunito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3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6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6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7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7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7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jpg"/><Relationship Id="rId4" Type="http://schemas.openxmlformats.org/officeDocument/2006/relationships/image" Target="../media/image2.jpg"/><Relationship Id="rId5" Type="http://schemas.openxmlformats.org/officeDocument/2006/relationships/image" Target="../media/image1.jpg"/><Relationship Id="rId6" Type="http://schemas.openxmlformats.org/officeDocument/2006/relationships/image" Target="../media/image4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3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jpg"/><Relationship Id="rId4" Type="http://schemas.openxmlformats.org/officeDocument/2006/relationships/image" Target="../media/image11.png"/><Relationship Id="rId5" Type="http://schemas.openxmlformats.org/officeDocument/2006/relationships/image" Target="../media/image20.jpg"/><Relationship Id="rId6" Type="http://schemas.openxmlformats.org/officeDocument/2006/relationships/image" Target="../media/image7.jpg"/><Relationship Id="rId7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jpg"/><Relationship Id="rId4" Type="http://schemas.openxmlformats.org/officeDocument/2006/relationships/image" Target="../media/image13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8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jpg"/><Relationship Id="rId4" Type="http://schemas.openxmlformats.org/officeDocument/2006/relationships/image" Target="../media/image15.png"/><Relationship Id="rId5" Type="http://schemas.openxmlformats.org/officeDocument/2006/relationships/image" Target="../media/image1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jpg"/><Relationship Id="rId4" Type="http://schemas.openxmlformats.org/officeDocument/2006/relationships/image" Target="../media/image8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0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Relationship Id="rId4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2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6B8C6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0" y="152400"/>
            <a:ext cx="18135649" cy="10004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5" name="Google Shape;85;p13"/>
          <p:cNvGrpSpPr/>
          <p:nvPr/>
        </p:nvGrpSpPr>
        <p:grpSpPr>
          <a:xfrm>
            <a:off x="-40150" y="5786911"/>
            <a:ext cx="18135436" cy="1761572"/>
            <a:chOff x="0" y="-38100"/>
            <a:chExt cx="4816593" cy="441685"/>
          </a:xfrm>
        </p:grpSpPr>
        <p:sp>
          <p:nvSpPr>
            <p:cNvPr id="86" name="Google Shape;86;p13"/>
            <p:cNvSpPr/>
            <p:nvPr/>
          </p:nvSpPr>
          <p:spPr>
            <a:xfrm>
              <a:off x="0" y="0"/>
              <a:ext cx="4816592" cy="403585"/>
            </a:xfrm>
            <a:custGeom>
              <a:rect b="b" l="l" r="r" t="t"/>
              <a:pathLst>
                <a:path extrusionOk="0" h="403585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403585"/>
                  </a:lnTo>
                  <a:lnTo>
                    <a:pt x="0" y="403585"/>
                  </a:lnTo>
                  <a:close/>
                </a:path>
              </a:pathLst>
            </a:custGeom>
            <a:solidFill>
              <a:srgbClr val="96B8C6"/>
            </a:solidFill>
            <a:ln>
              <a:noFill/>
            </a:ln>
          </p:spPr>
        </p:sp>
        <p:sp>
          <p:nvSpPr>
            <p:cNvPr id="87" name="Google Shape;87;p13"/>
            <p:cNvSpPr txBox="1"/>
            <p:nvPr/>
          </p:nvSpPr>
          <p:spPr>
            <a:xfrm>
              <a:off x="0" y="-38100"/>
              <a:ext cx="4816593" cy="44168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8" name="Google Shape;88;p13"/>
          <p:cNvGrpSpPr/>
          <p:nvPr/>
        </p:nvGrpSpPr>
        <p:grpSpPr>
          <a:xfrm>
            <a:off x="-76175" y="6365165"/>
            <a:ext cx="18287907" cy="4146933"/>
            <a:chOff x="0" y="-166089"/>
            <a:chExt cx="5076308" cy="1092189"/>
          </a:xfrm>
        </p:grpSpPr>
        <p:sp>
          <p:nvSpPr>
            <p:cNvPr id="89" name="Google Shape;89;p13"/>
            <p:cNvSpPr/>
            <p:nvPr/>
          </p:nvSpPr>
          <p:spPr>
            <a:xfrm>
              <a:off x="0" y="334151"/>
              <a:ext cx="5076308" cy="591949"/>
            </a:xfrm>
            <a:custGeom>
              <a:rect b="b" l="l" r="r" t="t"/>
              <a:pathLst>
                <a:path extrusionOk="0" h="924921" w="5076308">
                  <a:moveTo>
                    <a:pt x="0" y="0"/>
                  </a:moveTo>
                  <a:lnTo>
                    <a:pt x="5076308" y="0"/>
                  </a:lnTo>
                  <a:lnTo>
                    <a:pt x="5076308" y="924921"/>
                  </a:lnTo>
                  <a:lnTo>
                    <a:pt x="0" y="924921"/>
                  </a:lnTo>
                  <a:close/>
                </a:path>
              </a:pathLst>
            </a:custGeom>
            <a:solidFill>
              <a:srgbClr val="2A3952"/>
            </a:solidFill>
            <a:ln>
              <a:noFill/>
            </a:ln>
          </p:spPr>
        </p:sp>
        <p:sp>
          <p:nvSpPr>
            <p:cNvPr id="90" name="Google Shape;90;p13"/>
            <p:cNvSpPr txBox="1"/>
            <p:nvPr/>
          </p:nvSpPr>
          <p:spPr>
            <a:xfrm>
              <a:off x="778979" y="-166089"/>
              <a:ext cx="1757100" cy="18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7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Ing. BATBAINA GUIKOURA</a:t>
              </a:r>
              <a:endParaRPr b="1" i="0" sz="3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1" name="Google Shape;91;p13"/>
          <p:cNvSpPr txBox="1"/>
          <p:nvPr/>
        </p:nvSpPr>
        <p:spPr>
          <a:xfrm>
            <a:off x="312550" y="4719225"/>
            <a:ext cx="17430000" cy="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"/>
          </a:p>
        </p:txBody>
      </p:sp>
      <p:pic>
        <p:nvPicPr>
          <p:cNvPr id="92" name="Google Shape;92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91000" y="8694225"/>
            <a:ext cx="4545425" cy="124205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3"/>
          <p:cNvSpPr/>
          <p:nvPr/>
        </p:nvSpPr>
        <p:spPr>
          <a:xfrm>
            <a:off x="1711625" y="1011225"/>
            <a:ext cx="14072700" cy="2550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399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rPr>
              <a:t>Améliorer la détection des maladies des plantes grâce au Machine learning.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4" name="Google Shape;94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35261" y="8694225"/>
            <a:ext cx="1984575" cy="124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272100" y="8694225"/>
            <a:ext cx="3196650" cy="124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7BCC7"/>
        </a:solidFill>
      </p:bgPr>
    </p:bg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22"/>
          <p:cNvPicPr preferRelativeResize="0"/>
          <p:nvPr/>
        </p:nvPicPr>
        <p:blipFill rotWithShape="1">
          <a:blip r:embed="rId3">
            <a:alphaModFix/>
          </a:blip>
          <a:srcRect b="31592" l="0" r="0" t="31593"/>
          <a:stretch/>
        </p:blipFill>
        <p:spPr>
          <a:xfrm>
            <a:off x="0" y="0"/>
            <a:ext cx="18287998" cy="5373224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2"/>
          <p:cNvSpPr txBox="1"/>
          <p:nvPr/>
        </p:nvSpPr>
        <p:spPr>
          <a:xfrm>
            <a:off x="422900" y="6046100"/>
            <a:ext cx="5653800" cy="23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100"/>
              </a:spcBef>
              <a:spcAft>
                <a:spcPts val="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5000">
                <a:solidFill>
                  <a:schemeClr val="lt1"/>
                </a:solidFill>
                <a:latin typeface="Marcellus"/>
                <a:ea typeface="Marcellus"/>
                <a:cs typeface="Marcellus"/>
                <a:sym typeface="Marcellus"/>
              </a:rPr>
              <a:t>I</a:t>
            </a:r>
            <a:r>
              <a:rPr b="1" lang="en-US" sz="4500">
                <a:solidFill>
                  <a:schemeClr val="lt1"/>
                </a:solidFill>
                <a:latin typeface="Marcellus"/>
                <a:ea typeface="Marcellus"/>
                <a:cs typeface="Marcellus"/>
                <a:sym typeface="Marcellus"/>
              </a:rPr>
              <a:t>mplémentations réussies du Machine learning </a:t>
            </a:r>
            <a:endParaRPr b="1" sz="4500">
              <a:solidFill>
                <a:schemeClr val="lt1"/>
              </a:solidFill>
              <a:latin typeface="Marcellus"/>
              <a:ea typeface="Marcellus"/>
              <a:cs typeface="Marcellus"/>
              <a:sym typeface="Marcellus"/>
            </a:endParaRPr>
          </a:p>
        </p:txBody>
      </p:sp>
      <p:sp>
        <p:nvSpPr>
          <p:cNvPr id="203" name="Google Shape;203;p22"/>
          <p:cNvSpPr txBox="1"/>
          <p:nvPr/>
        </p:nvSpPr>
        <p:spPr>
          <a:xfrm>
            <a:off x="11121873" y="5033622"/>
            <a:ext cx="5801400" cy="3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123 Anywhere St., Any City,ST 12345</a:t>
            </a:r>
            <a:endParaRPr/>
          </a:p>
        </p:txBody>
      </p:sp>
      <p:grpSp>
        <p:nvGrpSpPr>
          <p:cNvPr id="204" name="Google Shape;204;p22"/>
          <p:cNvGrpSpPr/>
          <p:nvPr/>
        </p:nvGrpSpPr>
        <p:grpSpPr>
          <a:xfrm>
            <a:off x="6600500" y="2831450"/>
            <a:ext cx="11687180" cy="6094832"/>
            <a:chOff x="0" y="-38100"/>
            <a:chExt cx="6740400" cy="5155500"/>
          </a:xfrm>
        </p:grpSpPr>
        <p:sp>
          <p:nvSpPr>
            <p:cNvPr id="205" name="Google Shape;205;p22"/>
            <p:cNvSpPr/>
            <p:nvPr/>
          </p:nvSpPr>
          <p:spPr>
            <a:xfrm>
              <a:off x="0" y="0"/>
              <a:ext cx="6740382" cy="5117357"/>
            </a:xfrm>
            <a:custGeom>
              <a:rect b="b" l="l" r="r" t="t"/>
              <a:pathLst>
                <a:path extrusionOk="0" h="5117357" w="6740382">
                  <a:moveTo>
                    <a:pt x="0" y="0"/>
                  </a:moveTo>
                  <a:lnTo>
                    <a:pt x="6740382" y="0"/>
                  </a:lnTo>
                  <a:lnTo>
                    <a:pt x="6740382" y="5117357"/>
                  </a:lnTo>
                  <a:lnTo>
                    <a:pt x="0" y="5117357"/>
                  </a:lnTo>
                  <a:close/>
                </a:path>
              </a:pathLst>
            </a:custGeom>
            <a:solidFill>
              <a:srgbClr val="053D57"/>
            </a:solidFill>
            <a:ln>
              <a:noFill/>
            </a:ln>
          </p:spPr>
        </p:sp>
        <p:sp>
          <p:nvSpPr>
            <p:cNvPr id="206" name="Google Shape;206;p22"/>
            <p:cNvSpPr txBox="1"/>
            <p:nvPr/>
          </p:nvSpPr>
          <p:spPr>
            <a:xfrm>
              <a:off x="0" y="-38100"/>
              <a:ext cx="6740400" cy="515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7" name="Google Shape;207;p22"/>
          <p:cNvSpPr txBox="1"/>
          <p:nvPr/>
        </p:nvSpPr>
        <p:spPr>
          <a:xfrm>
            <a:off x="7290100" y="3134275"/>
            <a:ext cx="8880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100"/>
              </a:spcBef>
              <a:spcAft>
                <a:spcPts val="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0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08" name="Google Shape;208;p22"/>
          <p:cNvSpPr txBox="1"/>
          <p:nvPr/>
        </p:nvSpPr>
        <p:spPr>
          <a:xfrm>
            <a:off x="6873225" y="3850938"/>
            <a:ext cx="10617900" cy="37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55600" lvl="0" marL="45720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unito"/>
              <a:buChar char="●"/>
            </a:pPr>
            <a:r>
              <a:rPr b="1" lang="en-US" sz="20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Nigeria</a:t>
            </a:r>
            <a:r>
              <a:rPr lang="en-US" sz="20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 : Des applications comme </a:t>
            </a:r>
            <a:r>
              <a:rPr b="1" lang="en-US" sz="20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Zenvus</a:t>
            </a:r>
            <a:r>
              <a:rPr lang="en-US" sz="20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 exploitent des capteurs intelligents et des algorithmes d'IA pour surveiller les cultures en temps réel et identifier les maladies au stade précoce en analysant des images et d'autres données agronomiques.</a:t>
            </a:r>
            <a:endParaRPr sz="20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55600" lvl="0" marL="45720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unito"/>
              <a:buChar char="●"/>
            </a:pPr>
            <a:r>
              <a:rPr b="1" lang="en-US" sz="20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Kenya: </a:t>
            </a:r>
            <a:r>
              <a:rPr lang="en-US" sz="20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Des plateformes comme </a:t>
            </a:r>
            <a:r>
              <a:rPr b="1" i="1" lang="en-US" sz="20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AgriBot</a:t>
            </a:r>
            <a:r>
              <a:rPr lang="en-US" sz="20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 utilisent l'IA pour conseiller les agriculteurs sur les meilleures pratiques agricoles, les prévisions météorologiques, et la gestion des ravageurs, tout en optimisant l'utilisation des ressources.</a:t>
            </a:r>
            <a:endParaRPr sz="20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55600" lvl="0" marL="45720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unito"/>
              <a:buChar char="●"/>
            </a:pPr>
            <a:r>
              <a:rPr b="1" lang="en-US" sz="20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 Ghana : </a:t>
            </a:r>
            <a:r>
              <a:rPr lang="en-US" sz="20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Des initiatives comme mFarm et AgroTech permettent de prendre des décisions éclairées et d'accroître la durabilité des pratiques agricoles, renforçant ainsi la sécurité alimentaire du pays.</a:t>
            </a:r>
            <a:endParaRPr b="1" sz="20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09" name="Google Shape;209;p22"/>
          <p:cNvSpPr txBox="1"/>
          <p:nvPr/>
        </p:nvSpPr>
        <p:spPr>
          <a:xfrm>
            <a:off x="17491125" y="9609900"/>
            <a:ext cx="7998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FIN</a:t>
            </a:r>
            <a:endParaRPr b="1"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6B8C6"/>
        </a:solid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74625" y="1469825"/>
            <a:ext cx="3412600" cy="390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70650" y="1469825"/>
            <a:ext cx="3412500" cy="3905623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4"/>
          <p:cNvSpPr/>
          <p:nvPr/>
        </p:nvSpPr>
        <p:spPr>
          <a:xfrm>
            <a:off x="5148650" y="1466850"/>
            <a:ext cx="3412619" cy="3905623"/>
          </a:xfrm>
          <a:custGeom>
            <a:rect b="b" l="l" r="r" t="t"/>
            <a:pathLst>
              <a:path extrusionOk="0" h="5122129" w="3412619">
                <a:moveTo>
                  <a:pt x="0" y="0"/>
                </a:moveTo>
                <a:lnTo>
                  <a:pt x="3412618" y="0"/>
                </a:lnTo>
                <a:lnTo>
                  <a:pt x="3412618" y="5122129"/>
                </a:lnTo>
                <a:lnTo>
                  <a:pt x="0" y="512212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-11279" l="-114223" r="-118654" t="-36488"/>
            </a:stretch>
          </a:blipFill>
          <a:ln>
            <a:noFill/>
          </a:ln>
        </p:spPr>
      </p:sp>
      <p:grpSp>
        <p:nvGrpSpPr>
          <p:cNvPr id="103" name="Google Shape;103;p14"/>
          <p:cNvGrpSpPr/>
          <p:nvPr/>
        </p:nvGrpSpPr>
        <p:grpSpPr>
          <a:xfrm>
            <a:off x="-50" y="8206748"/>
            <a:ext cx="18288122" cy="2080244"/>
            <a:chOff x="0" y="-114300"/>
            <a:chExt cx="4816593" cy="666980"/>
          </a:xfrm>
        </p:grpSpPr>
        <p:sp>
          <p:nvSpPr>
            <p:cNvPr id="104" name="Google Shape;104;p14"/>
            <p:cNvSpPr/>
            <p:nvPr/>
          </p:nvSpPr>
          <p:spPr>
            <a:xfrm>
              <a:off x="0" y="0"/>
              <a:ext cx="4816592" cy="552680"/>
            </a:xfrm>
            <a:custGeom>
              <a:rect b="b" l="l" r="r" t="t"/>
              <a:pathLst>
                <a:path extrusionOk="0" h="552680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552680"/>
                  </a:lnTo>
                  <a:lnTo>
                    <a:pt x="0" y="552680"/>
                  </a:lnTo>
                  <a:close/>
                </a:path>
              </a:pathLst>
            </a:custGeom>
            <a:solidFill>
              <a:srgbClr val="053D57"/>
            </a:solidFill>
            <a:ln>
              <a:noFill/>
            </a:ln>
          </p:spPr>
        </p:sp>
        <p:sp>
          <p:nvSpPr>
            <p:cNvPr id="105" name="Google Shape;105;p14"/>
            <p:cNvSpPr txBox="1"/>
            <p:nvPr/>
          </p:nvSpPr>
          <p:spPr>
            <a:xfrm>
              <a:off x="0" y="-114300"/>
              <a:ext cx="4816593" cy="66698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2199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6" name="Google Shape;106;p14"/>
          <p:cNvSpPr txBox="1"/>
          <p:nvPr/>
        </p:nvSpPr>
        <p:spPr>
          <a:xfrm>
            <a:off x="782712" y="6159325"/>
            <a:ext cx="3639000" cy="9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b="1" lang="en-US" sz="2500">
                <a:solidFill>
                  <a:schemeClr val="lt1"/>
                </a:solidFill>
                <a:latin typeface="Marcellus"/>
                <a:ea typeface="Marcellus"/>
                <a:cs typeface="Marcellus"/>
                <a:sym typeface="Marcellus"/>
              </a:rPr>
              <a:t>Le rôle de l'agricultur</a:t>
            </a:r>
            <a:r>
              <a:rPr b="1" lang="en-US" sz="2500">
                <a:solidFill>
                  <a:schemeClr val="lt1"/>
                </a:solidFill>
                <a:latin typeface="Marcellus"/>
                <a:ea typeface="Marcellus"/>
                <a:cs typeface="Marcellus"/>
                <a:sym typeface="Marcellus"/>
              </a:rPr>
              <a:t>e dans le développement </a:t>
            </a:r>
            <a:endParaRPr b="1" sz="2500">
              <a:solidFill>
                <a:schemeClr val="lt1"/>
              </a:solidFill>
              <a:latin typeface="Marcellus"/>
              <a:ea typeface="Marcellus"/>
              <a:cs typeface="Marcellus"/>
              <a:sym typeface="Marcellus"/>
            </a:endParaRPr>
          </a:p>
        </p:txBody>
      </p:sp>
      <p:sp>
        <p:nvSpPr>
          <p:cNvPr id="107" name="Google Shape;107;p14"/>
          <p:cNvSpPr txBox="1"/>
          <p:nvPr/>
        </p:nvSpPr>
        <p:spPr>
          <a:xfrm>
            <a:off x="2106068" y="912760"/>
            <a:ext cx="765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599" u="none" cap="none" strike="noStrike">
                <a:solidFill>
                  <a:srgbClr val="FFFDFC"/>
                </a:solidFill>
                <a:latin typeface="Sriracha"/>
                <a:ea typeface="Sriracha"/>
                <a:cs typeface="Sriracha"/>
                <a:sym typeface="Sriracha"/>
              </a:rPr>
              <a:t>01</a:t>
            </a:r>
            <a:endParaRPr/>
          </a:p>
        </p:txBody>
      </p:sp>
      <p:sp>
        <p:nvSpPr>
          <p:cNvPr id="108" name="Google Shape;108;p14"/>
          <p:cNvSpPr txBox="1"/>
          <p:nvPr/>
        </p:nvSpPr>
        <p:spPr>
          <a:xfrm>
            <a:off x="4816738" y="6159325"/>
            <a:ext cx="4293300" cy="9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b="1" lang="en-US" sz="2500">
                <a:solidFill>
                  <a:schemeClr val="lt1"/>
                </a:solidFill>
                <a:latin typeface="Marcellus"/>
                <a:ea typeface="Marcellus"/>
                <a:cs typeface="Marcellus"/>
                <a:sym typeface="Marcellus"/>
              </a:rPr>
              <a:t>Applications du machine learning dans l'agriculture</a:t>
            </a:r>
            <a:endParaRPr sz="2500">
              <a:solidFill>
                <a:schemeClr val="lt1"/>
              </a:solidFill>
              <a:latin typeface="Marcellus"/>
              <a:ea typeface="Marcellus"/>
              <a:cs typeface="Marcellus"/>
              <a:sym typeface="Marcellus"/>
            </a:endParaRPr>
          </a:p>
        </p:txBody>
      </p:sp>
      <p:sp>
        <p:nvSpPr>
          <p:cNvPr id="109" name="Google Shape;109;p14"/>
          <p:cNvSpPr txBox="1"/>
          <p:nvPr/>
        </p:nvSpPr>
        <p:spPr>
          <a:xfrm>
            <a:off x="6472003" y="912760"/>
            <a:ext cx="765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599" u="none" cap="none" strike="noStrike">
                <a:solidFill>
                  <a:srgbClr val="FFFDFC"/>
                </a:solidFill>
                <a:latin typeface="Sriracha"/>
                <a:ea typeface="Sriracha"/>
                <a:cs typeface="Sriracha"/>
                <a:sym typeface="Sriracha"/>
              </a:rPr>
              <a:t>02</a:t>
            </a:r>
            <a:endParaRPr/>
          </a:p>
        </p:txBody>
      </p:sp>
      <p:sp>
        <p:nvSpPr>
          <p:cNvPr id="110" name="Google Shape;110;p14"/>
          <p:cNvSpPr txBox="1"/>
          <p:nvPr/>
        </p:nvSpPr>
        <p:spPr>
          <a:xfrm>
            <a:off x="9768047" y="6021459"/>
            <a:ext cx="3412500" cy="15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b="1" lang="en-US" sz="2500">
                <a:solidFill>
                  <a:schemeClr val="lt1"/>
                </a:solidFill>
                <a:latin typeface="Marcellus"/>
                <a:ea typeface="Marcellus"/>
                <a:cs typeface="Marcellus"/>
                <a:sym typeface="Marcellus"/>
              </a:rPr>
              <a:t>Autoencodeurs dans la détection des maladies des plantes</a:t>
            </a:r>
            <a:endParaRPr sz="2500">
              <a:solidFill>
                <a:schemeClr val="lt1"/>
              </a:solidFill>
              <a:latin typeface="Marcellus"/>
              <a:ea typeface="Marcellus"/>
              <a:cs typeface="Marcellus"/>
              <a:sym typeface="Marcellus"/>
            </a:endParaRPr>
          </a:p>
        </p:txBody>
      </p:sp>
      <p:sp>
        <p:nvSpPr>
          <p:cNvPr id="111" name="Google Shape;111;p14"/>
          <p:cNvSpPr txBox="1"/>
          <p:nvPr/>
        </p:nvSpPr>
        <p:spPr>
          <a:xfrm>
            <a:off x="2281947" y="8947210"/>
            <a:ext cx="137241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rgbClr val="FFFDFC"/>
                </a:solidFill>
                <a:latin typeface="Marcellus"/>
                <a:ea typeface="Marcellus"/>
                <a:cs typeface="Marcellus"/>
                <a:sym typeface="Marcellus"/>
              </a:rPr>
              <a:t>Plan</a:t>
            </a:r>
            <a:endParaRPr sz="6000"/>
          </a:p>
        </p:txBody>
      </p:sp>
      <p:sp>
        <p:nvSpPr>
          <p:cNvPr id="112" name="Google Shape;112;p14"/>
          <p:cNvSpPr txBox="1"/>
          <p:nvPr/>
        </p:nvSpPr>
        <p:spPr>
          <a:xfrm>
            <a:off x="13974572" y="6021459"/>
            <a:ext cx="3412500" cy="12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100"/>
              </a:spcBef>
              <a:spcAft>
                <a:spcPts val="200"/>
              </a:spcAft>
              <a:buNone/>
            </a:pPr>
            <a:r>
              <a:rPr b="1" lang="en-US" sz="2500">
                <a:solidFill>
                  <a:schemeClr val="lt1"/>
                </a:solidFill>
                <a:latin typeface="Marcellus"/>
                <a:ea typeface="Marcellus"/>
                <a:cs typeface="Marcellus"/>
                <a:sym typeface="Marcellus"/>
              </a:rPr>
              <a:t>Implémentations réussies du Machine learning </a:t>
            </a:r>
            <a:endParaRPr b="1" sz="2500">
              <a:solidFill>
                <a:schemeClr val="lt1"/>
              </a:solidFill>
              <a:latin typeface="Marcellus"/>
              <a:ea typeface="Marcellus"/>
              <a:cs typeface="Marcellus"/>
              <a:sym typeface="Marcellus"/>
            </a:endParaRPr>
          </a:p>
        </p:txBody>
      </p:sp>
      <p:sp>
        <p:nvSpPr>
          <p:cNvPr id="113" name="Google Shape;113;p14"/>
          <p:cNvSpPr txBox="1"/>
          <p:nvPr/>
        </p:nvSpPr>
        <p:spPr>
          <a:xfrm>
            <a:off x="15303972" y="774885"/>
            <a:ext cx="765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599" u="none" cap="none" strike="noStrike">
                <a:solidFill>
                  <a:srgbClr val="FFFDFC"/>
                </a:solidFill>
                <a:latin typeface="Sriracha"/>
                <a:ea typeface="Sriracha"/>
                <a:cs typeface="Sriracha"/>
                <a:sym typeface="Sriracha"/>
              </a:rPr>
              <a:t>0</a:t>
            </a:r>
            <a:r>
              <a:rPr lang="en-US" sz="3599">
                <a:solidFill>
                  <a:srgbClr val="FFFDFC"/>
                </a:solidFill>
                <a:latin typeface="Sriracha"/>
                <a:ea typeface="Sriracha"/>
                <a:cs typeface="Sriracha"/>
                <a:sym typeface="Sriracha"/>
              </a:rPr>
              <a:t>4</a:t>
            </a:r>
            <a:endParaRPr/>
          </a:p>
        </p:txBody>
      </p:sp>
      <p:sp>
        <p:nvSpPr>
          <p:cNvPr id="114" name="Google Shape;114;p14"/>
          <p:cNvSpPr txBox="1"/>
          <p:nvPr/>
        </p:nvSpPr>
        <p:spPr>
          <a:xfrm>
            <a:off x="11091397" y="774885"/>
            <a:ext cx="765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599" u="none" cap="none" strike="noStrike">
                <a:solidFill>
                  <a:srgbClr val="FFFDFC"/>
                </a:solidFill>
                <a:latin typeface="Sriracha"/>
                <a:ea typeface="Sriracha"/>
                <a:cs typeface="Sriracha"/>
                <a:sym typeface="Sriracha"/>
              </a:rPr>
              <a:t>03</a:t>
            </a:r>
            <a:endParaRPr/>
          </a:p>
        </p:txBody>
      </p:sp>
      <p:pic>
        <p:nvPicPr>
          <p:cNvPr id="115" name="Google Shape;115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86275" y="1615950"/>
            <a:ext cx="3405524" cy="362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86275" y="1615950"/>
            <a:ext cx="3405525" cy="375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53D57"/>
        </a:solid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5"/>
          <p:cNvSpPr txBox="1"/>
          <p:nvPr/>
        </p:nvSpPr>
        <p:spPr>
          <a:xfrm>
            <a:off x="7394200" y="2380300"/>
            <a:ext cx="9776700" cy="29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55600" lvl="0" marL="45720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unito"/>
              <a:buChar char="●"/>
            </a:pPr>
            <a:r>
              <a:rPr b="1" lang="en-US" sz="21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Secteur économique critique</a:t>
            </a:r>
            <a:r>
              <a:rPr b="1" lang="en-US" sz="20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 : </a:t>
            </a:r>
            <a:r>
              <a:rPr lang="en-US" sz="20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L’agriculture paysanne et le pastoralisme sont les principales sources de subsistance au Tchad.  Ces deux maillons de l’économie représentent </a:t>
            </a:r>
            <a:r>
              <a:rPr b="1" lang="en-US" sz="20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73%</a:t>
            </a:r>
            <a:r>
              <a:rPr lang="en-US" sz="20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 des revenus des ménages(</a:t>
            </a:r>
            <a:r>
              <a:rPr lang="en-US" sz="20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Banque mondiale)</a:t>
            </a:r>
            <a:r>
              <a:rPr lang="en-US" sz="20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.</a:t>
            </a:r>
            <a:endParaRPr b="1" sz="20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55600" lvl="0" marL="45720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unito"/>
              <a:buChar char="●"/>
            </a:pPr>
            <a:r>
              <a:rPr b="1" lang="en-US" sz="20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Impact des maladies des cultures : </a:t>
            </a:r>
            <a:r>
              <a:rPr lang="en-US" sz="20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Les maladies des cultures représentent une menace grave pour la qualité et le rendement des aliments, avec des pertes atteignant jusqu'à </a:t>
            </a:r>
            <a:r>
              <a:rPr b="1" lang="en-US" sz="20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40 %</a:t>
            </a:r>
            <a:r>
              <a:rPr lang="en-US" sz="20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 de la production mondiale, soulignant le besoin urgent de stratégies efficaces de détection et de gestion pour protéger les approvisionnements alimentaires.  </a:t>
            </a:r>
            <a:endParaRPr b="1" sz="20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22" name="Google Shape;122;p15"/>
          <p:cNvSpPr txBox="1"/>
          <p:nvPr/>
        </p:nvSpPr>
        <p:spPr>
          <a:xfrm>
            <a:off x="7642400" y="421750"/>
            <a:ext cx="10238100" cy="11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100"/>
              </a:spcBef>
              <a:spcAft>
                <a:spcPts val="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3500">
                <a:solidFill>
                  <a:schemeClr val="lt1"/>
                </a:solidFill>
                <a:latin typeface="Sriracha"/>
                <a:ea typeface="Sriracha"/>
                <a:cs typeface="Sriracha"/>
                <a:sym typeface="Sriracha"/>
              </a:rPr>
              <a:t>Aperçu de la contribution de l'agriculture à la sécurité alimentaire</a:t>
            </a:r>
            <a:endParaRPr sz="3500">
              <a:solidFill>
                <a:schemeClr val="lt1"/>
              </a:solidFill>
              <a:latin typeface="Sriracha"/>
              <a:ea typeface="Sriracha"/>
              <a:cs typeface="Sriracha"/>
              <a:sym typeface="Sriracha"/>
            </a:endParaRPr>
          </a:p>
        </p:txBody>
      </p:sp>
      <p:sp>
        <p:nvSpPr>
          <p:cNvPr id="123" name="Google Shape;123;p15"/>
          <p:cNvSpPr txBox="1"/>
          <p:nvPr/>
        </p:nvSpPr>
        <p:spPr>
          <a:xfrm>
            <a:off x="8751301" y="8039525"/>
            <a:ext cx="59571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5560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unito"/>
              <a:buChar char="●"/>
            </a:pPr>
            <a:r>
              <a:rPr b="1" lang="en-US" sz="20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Accès limité à la technologie  </a:t>
            </a:r>
            <a:endParaRPr b="1" sz="20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556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unito"/>
              <a:buChar char="●"/>
            </a:pPr>
            <a:r>
              <a:rPr b="1" lang="en-US" sz="20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Variabilité climatique  </a:t>
            </a:r>
            <a:endParaRPr b="1" sz="20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556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unito"/>
              <a:buChar char="●"/>
            </a:pPr>
            <a:r>
              <a:rPr b="1" lang="en-US" sz="20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Infrastructure inadéquate</a:t>
            </a:r>
            <a:endParaRPr b="1" sz="20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24" name="Google Shape;124;p15"/>
          <p:cNvSpPr txBox="1"/>
          <p:nvPr/>
        </p:nvSpPr>
        <p:spPr>
          <a:xfrm>
            <a:off x="7568950" y="6368450"/>
            <a:ext cx="9427200" cy="10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3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chemeClr val="lt1"/>
                </a:solidFill>
                <a:latin typeface="Sriracha"/>
                <a:ea typeface="Sriracha"/>
                <a:cs typeface="Sriracha"/>
                <a:sym typeface="Sriracha"/>
              </a:rPr>
              <a:t>Défis auxquels sont confrontés les agriculteurs </a:t>
            </a:r>
            <a:r>
              <a:rPr b="1" lang="en-US" sz="3000">
                <a:solidFill>
                  <a:schemeClr val="lt1"/>
                </a:solidFill>
                <a:latin typeface="Sriracha"/>
                <a:ea typeface="Sriracha"/>
                <a:cs typeface="Sriracha"/>
                <a:sym typeface="Sriracha"/>
              </a:rPr>
              <a:t>au Tchad</a:t>
            </a:r>
            <a:endParaRPr sz="3000">
              <a:solidFill>
                <a:schemeClr val="lt1"/>
              </a:solidFill>
              <a:latin typeface="Sriracha"/>
              <a:ea typeface="Sriracha"/>
              <a:cs typeface="Sriracha"/>
              <a:sym typeface="Sriracha"/>
            </a:endParaRPr>
          </a:p>
        </p:txBody>
      </p:sp>
      <p:pic>
        <p:nvPicPr>
          <p:cNvPr id="125" name="Google Shape;12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400" y="183850"/>
            <a:ext cx="5957100" cy="347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400" y="3770775"/>
            <a:ext cx="5957100" cy="328170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15"/>
          <p:cNvSpPr txBox="1"/>
          <p:nvPr/>
        </p:nvSpPr>
        <p:spPr>
          <a:xfrm>
            <a:off x="615925" y="7138475"/>
            <a:ext cx="65088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000">
                <a:solidFill>
                  <a:schemeClr val="lt1"/>
                </a:solidFill>
                <a:latin typeface="Marcellus"/>
                <a:ea typeface="Marcellus"/>
                <a:cs typeface="Marcellus"/>
                <a:sym typeface="Marcellus"/>
              </a:rPr>
              <a:t>Le rôle de l'agriculture dans le développement</a:t>
            </a:r>
            <a:endParaRPr b="1" sz="4000">
              <a:solidFill>
                <a:schemeClr val="lt1"/>
              </a:solidFill>
              <a:latin typeface="Marcellus"/>
              <a:ea typeface="Marcellus"/>
              <a:cs typeface="Marcellus"/>
              <a:sym typeface="Marcellu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6B8C6"/>
        </a:solid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2" name="Google Shape;132;p16"/>
          <p:cNvGrpSpPr/>
          <p:nvPr/>
        </p:nvGrpSpPr>
        <p:grpSpPr>
          <a:xfrm>
            <a:off x="0" y="5074229"/>
            <a:ext cx="7217460" cy="5212771"/>
            <a:chOff x="0" y="-57150"/>
            <a:chExt cx="1900895" cy="1372911"/>
          </a:xfrm>
        </p:grpSpPr>
        <p:sp>
          <p:nvSpPr>
            <p:cNvPr id="133" name="Google Shape;133;p16"/>
            <p:cNvSpPr/>
            <p:nvPr/>
          </p:nvSpPr>
          <p:spPr>
            <a:xfrm>
              <a:off x="0" y="0"/>
              <a:ext cx="1900895" cy="1315761"/>
            </a:xfrm>
            <a:custGeom>
              <a:rect b="b" l="l" r="r" t="t"/>
              <a:pathLst>
                <a:path extrusionOk="0" h="1315761" w="1900895">
                  <a:moveTo>
                    <a:pt x="0" y="0"/>
                  </a:moveTo>
                  <a:lnTo>
                    <a:pt x="1900895" y="0"/>
                  </a:lnTo>
                  <a:lnTo>
                    <a:pt x="1900895" y="1315761"/>
                  </a:lnTo>
                  <a:lnTo>
                    <a:pt x="0" y="1315761"/>
                  </a:lnTo>
                  <a:close/>
                </a:path>
              </a:pathLst>
            </a:custGeom>
            <a:solidFill>
              <a:srgbClr val="053D57"/>
            </a:solidFill>
            <a:ln>
              <a:noFill/>
            </a:ln>
          </p:spPr>
        </p:sp>
        <p:sp>
          <p:nvSpPr>
            <p:cNvPr id="134" name="Google Shape;134;p16"/>
            <p:cNvSpPr txBox="1"/>
            <p:nvPr/>
          </p:nvSpPr>
          <p:spPr>
            <a:xfrm>
              <a:off x="0" y="-57150"/>
              <a:ext cx="1900895" cy="137291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555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5" name="Google Shape;135;p16"/>
          <p:cNvSpPr/>
          <p:nvPr/>
        </p:nvSpPr>
        <p:spPr>
          <a:xfrm>
            <a:off x="0" y="0"/>
            <a:ext cx="18288000" cy="5300105"/>
          </a:xfrm>
          <a:custGeom>
            <a:rect b="b" l="l" r="r" t="t"/>
            <a:pathLst>
              <a:path extrusionOk="0" h="5300105" w="18288000">
                <a:moveTo>
                  <a:pt x="0" y="0"/>
                </a:moveTo>
                <a:lnTo>
                  <a:pt x="18288000" y="0"/>
                </a:lnTo>
                <a:lnTo>
                  <a:pt x="18288000" y="5300105"/>
                </a:lnTo>
                <a:lnTo>
                  <a:pt x="0" y="530010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65046" l="0" r="0" t="-65044"/>
            </a:stretch>
          </a:blipFill>
          <a:ln>
            <a:noFill/>
          </a:ln>
        </p:spPr>
      </p:sp>
      <p:sp>
        <p:nvSpPr>
          <p:cNvPr id="136" name="Google Shape;136;p16"/>
          <p:cNvSpPr txBox="1"/>
          <p:nvPr/>
        </p:nvSpPr>
        <p:spPr>
          <a:xfrm>
            <a:off x="2260650" y="5833550"/>
            <a:ext cx="137667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400"/>
              </a:spcBef>
              <a:spcAft>
                <a:spcPts val="400"/>
              </a:spcAft>
              <a:buSzPts val="1100"/>
              <a:buNone/>
            </a:pPr>
            <a:r>
              <a:rPr b="1" lang="en-US" sz="4500">
                <a:solidFill>
                  <a:schemeClr val="lt1"/>
                </a:solidFill>
                <a:latin typeface="Marcellus"/>
                <a:ea typeface="Marcellus"/>
                <a:cs typeface="Marcellus"/>
                <a:sym typeface="Marcellus"/>
              </a:rPr>
              <a:t>Applications du machine learning dans l'agriculture</a:t>
            </a:r>
            <a:endParaRPr b="1" sz="4500">
              <a:solidFill>
                <a:schemeClr val="lt1"/>
              </a:solidFill>
              <a:latin typeface="Marcellus"/>
              <a:ea typeface="Marcellus"/>
              <a:cs typeface="Marcellus"/>
              <a:sym typeface="Marcellu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6B8C6"/>
        </a:solidFill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" name="Google Shape;141;p17"/>
          <p:cNvGrpSpPr/>
          <p:nvPr/>
        </p:nvGrpSpPr>
        <p:grpSpPr>
          <a:xfrm>
            <a:off x="312600" y="75"/>
            <a:ext cx="8797606" cy="10287060"/>
            <a:chOff x="0" y="-114300"/>
            <a:chExt cx="2134616" cy="2823633"/>
          </a:xfrm>
        </p:grpSpPr>
        <p:sp>
          <p:nvSpPr>
            <p:cNvPr id="142" name="Google Shape;142;p17"/>
            <p:cNvSpPr/>
            <p:nvPr/>
          </p:nvSpPr>
          <p:spPr>
            <a:xfrm>
              <a:off x="0" y="0"/>
              <a:ext cx="2134616" cy="2709333"/>
            </a:xfrm>
            <a:custGeom>
              <a:rect b="b" l="l" r="r" t="t"/>
              <a:pathLst>
                <a:path extrusionOk="0" h="2709333" w="2134616">
                  <a:moveTo>
                    <a:pt x="0" y="0"/>
                  </a:moveTo>
                  <a:lnTo>
                    <a:pt x="2134616" y="0"/>
                  </a:lnTo>
                  <a:lnTo>
                    <a:pt x="213461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53D57"/>
            </a:solidFill>
            <a:ln>
              <a:noFill/>
            </a:ln>
          </p:spPr>
        </p:sp>
        <p:sp>
          <p:nvSpPr>
            <p:cNvPr id="143" name="Google Shape;143;p17"/>
            <p:cNvSpPr txBox="1"/>
            <p:nvPr/>
          </p:nvSpPr>
          <p:spPr>
            <a:xfrm>
              <a:off x="0" y="-114300"/>
              <a:ext cx="2134616" cy="282363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2199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4" name="Google Shape;144;p17"/>
          <p:cNvGrpSpPr/>
          <p:nvPr/>
        </p:nvGrpSpPr>
        <p:grpSpPr>
          <a:xfrm>
            <a:off x="9248400" y="-257400"/>
            <a:ext cx="8797606" cy="10544293"/>
            <a:chOff x="0" y="-114300"/>
            <a:chExt cx="2134616" cy="2823633"/>
          </a:xfrm>
        </p:grpSpPr>
        <p:sp>
          <p:nvSpPr>
            <p:cNvPr id="145" name="Google Shape;145;p17"/>
            <p:cNvSpPr/>
            <p:nvPr/>
          </p:nvSpPr>
          <p:spPr>
            <a:xfrm>
              <a:off x="0" y="0"/>
              <a:ext cx="2134616" cy="2709333"/>
            </a:xfrm>
            <a:custGeom>
              <a:rect b="b" l="l" r="r" t="t"/>
              <a:pathLst>
                <a:path extrusionOk="0" h="2709333" w="2134616">
                  <a:moveTo>
                    <a:pt x="0" y="0"/>
                  </a:moveTo>
                  <a:lnTo>
                    <a:pt x="2134616" y="0"/>
                  </a:lnTo>
                  <a:lnTo>
                    <a:pt x="213461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53D57"/>
            </a:solidFill>
            <a:ln>
              <a:noFill/>
            </a:ln>
          </p:spPr>
        </p:sp>
        <p:sp>
          <p:nvSpPr>
            <p:cNvPr id="146" name="Google Shape;146;p17"/>
            <p:cNvSpPr txBox="1"/>
            <p:nvPr/>
          </p:nvSpPr>
          <p:spPr>
            <a:xfrm>
              <a:off x="0" y="-114300"/>
              <a:ext cx="2134500" cy="2823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2199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47" name="Google Shape;147;p17"/>
          <p:cNvPicPr preferRelativeResize="0"/>
          <p:nvPr/>
        </p:nvPicPr>
        <p:blipFill rotWithShape="1">
          <a:blip r:embed="rId3">
            <a:alphaModFix/>
          </a:blip>
          <a:srcRect b="0" l="10030" r="9272" t="0"/>
          <a:stretch/>
        </p:blipFill>
        <p:spPr>
          <a:xfrm>
            <a:off x="747520" y="441269"/>
            <a:ext cx="8104872" cy="6704099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7"/>
          <p:cNvSpPr txBox="1"/>
          <p:nvPr/>
        </p:nvSpPr>
        <p:spPr>
          <a:xfrm>
            <a:off x="2314635" y="7375644"/>
            <a:ext cx="4970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-US" sz="3000">
                <a:solidFill>
                  <a:schemeClr val="lt1"/>
                </a:solidFill>
                <a:latin typeface="Sriracha"/>
                <a:ea typeface="Sriracha"/>
                <a:cs typeface="Sriracha"/>
                <a:sym typeface="Sriracha"/>
              </a:rPr>
              <a:t>Pourquoi</a:t>
            </a:r>
            <a:r>
              <a:rPr b="1" lang="en-US" sz="3000">
                <a:solidFill>
                  <a:schemeClr val="lt1"/>
                </a:solidFill>
                <a:latin typeface="Sriracha"/>
                <a:ea typeface="Sriracha"/>
                <a:cs typeface="Sriracha"/>
                <a:sym typeface="Sriracha"/>
              </a:rPr>
              <a:t> ?</a:t>
            </a:r>
            <a:endParaRPr sz="3000">
              <a:latin typeface="Sriracha"/>
              <a:ea typeface="Sriracha"/>
              <a:cs typeface="Sriracha"/>
              <a:sym typeface="Sriracha"/>
            </a:endParaRPr>
          </a:p>
        </p:txBody>
      </p:sp>
      <p:sp>
        <p:nvSpPr>
          <p:cNvPr id="149" name="Google Shape;149;p17"/>
          <p:cNvSpPr txBox="1"/>
          <p:nvPr/>
        </p:nvSpPr>
        <p:spPr>
          <a:xfrm>
            <a:off x="1101575" y="8280475"/>
            <a:ext cx="7393500" cy="13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5560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unito"/>
              <a:buChar char="●"/>
            </a:pPr>
            <a:r>
              <a:rPr lang="en-US" sz="20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Améliorer la </a:t>
            </a:r>
            <a:r>
              <a:rPr b="1" lang="en-US" sz="20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productivité</a:t>
            </a:r>
            <a:r>
              <a:rPr lang="en-US" sz="20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, à améliorer la détection des maladies et à garantir la sécurité alimentaire face à des défis croissants tels que le changement climatique et la croissance de la population.</a:t>
            </a:r>
            <a:endParaRPr sz="20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50" name="Google Shape;150;p17"/>
          <p:cNvSpPr txBox="1"/>
          <p:nvPr/>
        </p:nvSpPr>
        <p:spPr>
          <a:xfrm>
            <a:off x="9979814" y="2317606"/>
            <a:ext cx="63444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5560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unito"/>
              <a:buChar char="●"/>
            </a:pPr>
            <a:r>
              <a:rPr lang="en-US" sz="20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Utiliser des </a:t>
            </a:r>
            <a:r>
              <a:rPr b="1" lang="en-US" sz="20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algorithmes</a:t>
            </a:r>
            <a:r>
              <a:rPr lang="en-US" sz="20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 pour analyser des données afin de prédire les maladies des cultures, d'optimiser l'utilisation des ressources et d'améliorer les pratiques de gestion des exploitations agricoles.</a:t>
            </a:r>
            <a:endParaRPr sz="20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51" name="Google Shape;151;p17"/>
          <p:cNvSpPr txBox="1"/>
          <p:nvPr/>
        </p:nvSpPr>
        <p:spPr>
          <a:xfrm>
            <a:off x="10666675" y="1029400"/>
            <a:ext cx="2773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-US" sz="3000">
                <a:solidFill>
                  <a:schemeClr val="lt1"/>
                </a:solidFill>
                <a:latin typeface="Sriracha"/>
                <a:ea typeface="Sriracha"/>
                <a:cs typeface="Sriracha"/>
                <a:sym typeface="Sriracha"/>
              </a:rPr>
              <a:t>Quoi</a:t>
            </a:r>
            <a:r>
              <a:rPr lang="en-US" sz="3000">
                <a:solidFill>
                  <a:schemeClr val="lt1"/>
                </a:solidFill>
                <a:latin typeface="Sriracha"/>
                <a:ea typeface="Sriracha"/>
                <a:cs typeface="Sriracha"/>
                <a:sym typeface="Sriracha"/>
              </a:rPr>
              <a:t> ?</a:t>
            </a:r>
            <a:endParaRPr sz="3000">
              <a:latin typeface="Sriracha"/>
              <a:ea typeface="Sriracha"/>
              <a:cs typeface="Sriracha"/>
              <a:sym typeface="Sriracha"/>
            </a:endParaRPr>
          </a:p>
        </p:txBody>
      </p:sp>
      <p:pic>
        <p:nvPicPr>
          <p:cNvPr id="152" name="Google Shape;15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2550" y="0"/>
            <a:ext cx="8797601" cy="714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248400" y="5862150"/>
            <a:ext cx="8797600" cy="4142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6B8C6"/>
        </a:solidFill>
      </p:bgPr>
    </p:bg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" name="Google Shape;158;p18"/>
          <p:cNvGrpSpPr/>
          <p:nvPr/>
        </p:nvGrpSpPr>
        <p:grpSpPr>
          <a:xfrm>
            <a:off x="0" y="-433983"/>
            <a:ext cx="17540480" cy="7208659"/>
            <a:chOff x="0" y="-114300"/>
            <a:chExt cx="4619715" cy="1898577"/>
          </a:xfrm>
        </p:grpSpPr>
        <p:sp>
          <p:nvSpPr>
            <p:cNvPr id="159" name="Google Shape;159;p18"/>
            <p:cNvSpPr/>
            <p:nvPr/>
          </p:nvSpPr>
          <p:spPr>
            <a:xfrm>
              <a:off x="0" y="0"/>
              <a:ext cx="4619715" cy="1784277"/>
            </a:xfrm>
            <a:custGeom>
              <a:rect b="b" l="l" r="r" t="t"/>
              <a:pathLst>
                <a:path extrusionOk="0" h="1784277" w="4619715">
                  <a:moveTo>
                    <a:pt x="0" y="0"/>
                  </a:moveTo>
                  <a:lnTo>
                    <a:pt x="4619715" y="0"/>
                  </a:lnTo>
                  <a:lnTo>
                    <a:pt x="4619715" y="1784277"/>
                  </a:lnTo>
                  <a:lnTo>
                    <a:pt x="0" y="1784277"/>
                  </a:lnTo>
                  <a:close/>
                </a:path>
              </a:pathLst>
            </a:custGeom>
            <a:solidFill>
              <a:srgbClr val="053D57"/>
            </a:solidFill>
            <a:ln>
              <a:noFill/>
            </a:ln>
          </p:spPr>
        </p:sp>
        <p:sp>
          <p:nvSpPr>
            <p:cNvPr id="160" name="Google Shape;160;p18"/>
            <p:cNvSpPr txBox="1"/>
            <p:nvPr/>
          </p:nvSpPr>
          <p:spPr>
            <a:xfrm>
              <a:off x="0" y="-114300"/>
              <a:ext cx="4619715" cy="18985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2199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1" name="Google Shape;161;p18"/>
          <p:cNvSpPr/>
          <p:nvPr/>
        </p:nvSpPr>
        <p:spPr>
          <a:xfrm>
            <a:off x="9144000" y="0"/>
            <a:ext cx="9144000" cy="6774676"/>
          </a:xfrm>
          <a:custGeom>
            <a:rect b="b" l="l" r="r" t="t"/>
            <a:pathLst>
              <a:path extrusionOk="0" h="6774676" w="9144000">
                <a:moveTo>
                  <a:pt x="0" y="0"/>
                </a:moveTo>
                <a:lnTo>
                  <a:pt x="9144000" y="0"/>
                </a:lnTo>
                <a:lnTo>
                  <a:pt x="9144000" y="6774676"/>
                </a:lnTo>
                <a:lnTo>
                  <a:pt x="0" y="67746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5598" r="-5599" t="0"/>
            </a:stretch>
          </a:blipFill>
          <a:ln>
            <a:noFill/>
          </a:ln>
        </p:spPr>
      </p:sp>
      <p:sp>
        <p:nvSpPr>
          <p:cNvPr id="162" name="Google Shape;162;p18"/>
          <p:cNvSpPr txBox="1"/>
          <p:nvPr/>
        </p:nvSpPr>
        <p:spPr>
          <a:xfrm>
            <a:off x="0" y="1358250"/>
            <a:ext cx="2033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-US" sz="3000">
                <a:solidFill>
                  <a:schemeClr val="lt1"/>
                </a:solidFill>
                <a:latin typeface="Sriracha"/>
                <a:ea typeface="Sriracha"/>
                <a:cs typeface="Sriracha"/>
                <a:sym typeface="Sriracha"/>
              </a:rPr>
              <a:t>Ou</a:t>
            </a:r>
            <a:r>
              <a:rPr lang="en-US" sz="3000">
                <a:solidFill>
                  <a:schemeClr val="lt1"/>
                </a:solidFill>
                <a:latin typeface="Sriracha"/>
                <a:ea typeface="Sriracha"/>
                <a:cs typeface="Sriracha"/>
                <a:sym typeface="Sriracha"/>
              </a:rPr>
              <a:t> ?</a:t>
            </a:r>
            <a:endParaRPr sz="3000">
              <a:latin typeface="Sriracha"/>
              <a:ea typeface="Sriracha"/>
              <a:cs typeface="Sriracha"/>
              <a:sym typeface="Sriracha"/>
            </a:endParaRPr>
          </a:p>
        </p:txBody>
      </p:sp>
      <p:sp>
        <p:nvSpPr>
          <p:cNvPr id="163" name="Google Shape;163;p18"/>
          <p:cNvSpPr txBox="1"/>
          <p:nvPr/>
        </p:nvSpPr>
        <p:spPr>
          <a:xfrm>
            <a:off x="1851750" y="1258200"/>
            <a:ext cx="68052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5560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</a:pPr>
            <a:r>
              <a:rPr lang="en-US" sz="20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A </a:t>
            </a:r>
            <a:r>
              <a:rPr b="1" lang="en-US" sz="20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l'échelle mondiale,</a:t>
            </a:r>
            <a:r>
              <a:rPr lang="en-US" sz="20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 où les méthodes traditionnelles peinent à faire face aux défis agricoles modernes.</a:t>
            </a:r>
            <a:endParaRPr sz="20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64" name="Google Shape;164;p18"/>
          <p:cNvSpPr txBox="1"/>
          <p:nvPr/>
        </p:nvSpPr>
        <p:spPr>
          <a:xfrm>
            <a:off x="9922799" y="8009425"/>
            <a:ext cx="6805200" cy="13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5560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</a:pPr>
            <a:r>
              <a:rPr lang="en-US" sz="20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Les techniques </a:t>
            </a:r>
            <a:r>
              <a:rPr b="1" lang="en-US" sz="20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d'apprentissage supervisé et non supervisé</a:t>
            </a:r>
            <a:r>
              <a:rPr lang="en-US" sz="20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 sont intégrées dans les dispositifs pour analyser de vastes ensembles de données provenant de diverses sources. </a:t>
            </a:r>
            <a:endParaRPr sz="20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65" name="Google Shape;165;p18"/>
          <p:cNvSpPr txBox="1"/>
          <p:nvPr/>
        </p:nvSpPr>
        <p:spPr>
          <a:xfrm>
            <a:off x="10823925" y="7023300"/>
            <a:ext cx="2864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-US" sz="3000">
                <a:solidFill>
                  <a:schemeClr val="lt1"/>
                </a:solidFill>
                <a:latin typeface="Sriracha"/>
                <a:ea typeface="Sriracha"/>
                <a:cs typeface="Sriracha"/>
                <a:sym typeface="Sriracha"/>
              </a:rPr>
              <a:t>Comment </a:t>
            </a:r>
            <a:r>
              <a:rPr lang="en-US" sz="3000">
                <a:solidFill>
                  <a:schemeClr val="lt1"/>
                </a:solidFill>
                <a:latin typeface="Sriracha"/>
                <a:ea typeface="Sriracha"/>
                <a:cs typeface="Sriracha"/>
                <a:sym typeface="Sriracha"/>
              </a:rPr>
              <a:t>?</a:t>
            </a:r>
            <a:endParaRPr sz="3000">
              <a:latin typeface="Sriracha"/>
              <a:ea typeface="Sriracha"/>
              <a:cs typeface="Sriracha"/>
              <a:sym typeface="Sriracha"/>
            </a:endParaRPr>
          </a:p>
        </p:txBody>
      </p:sp>
      <p:sp>
        <p:nvSpPr>
          <p:cNvPr id="166" name="Google Shape;166;p18"/>
          <p:cNvSpPr txBox="1"/>
          <p:nvPr/>
        </p:nvSpPr>
        <p:spPr>
          <a:xfrm>
            <a:off x="1851749" y="3429000"/>
            <a:ext cx="64281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5560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unito"/>
              <a:buChar char="●"/>
            </a:pPr>
            <a:r>
              <a:rPr lang="en-US" sz="20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De plus en plus </a:t>
            </a:r>
            <a:r>
              <a:rPr b="1" lang="en-US" sz="20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pertinente aujourd'hui,</a:t>
            </a:r>
            <a:r>
              <a:rPr lang="en-US" sz="20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 alors que les agriculteurs recherchent des solutions innovantes pour lutter contre les menaces croissantes des maladies des cultures et des changements environnementaux.</a:t>
            </a:r>
            <a:endParaRPr sz="20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67" name="Google Shape;167;p18"/>
          <p:cNvSpPr txBox="1"/>
          <p:nvPr/>
        </p:nvSpPr>
        <p:spPr>
          <a:xfrm>
            <a:off x="401424" y="3844325"/>
            <a:ext cx="1848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-US" sz="3000">
                <a:solidFill>
                  <a:schemeClr val="lt1"/>
                </a:solidFill>
                <a:latin typeface="Sriracha"/>
                <a:ea typeface="Sriracha"/>
                <a:cs typeface="Sriracha"/>
                <a:sym typeface="Sriracha"/>
              </a:rPr>
              <a:t>Quand </a:t>
            </a:r>
            <a:r>
              <a:rPr lang="en-US" sz="3000">
                <a:solidFill>
                  <a:schemeClr val="lt1"/>
                </a:solidFill>
                <a:latin typeface="Sriracha"/>
                <a:ea typeface="Sriracha"/>
                <a:cs typeface="Sriracha"/>
                <a:sym typeface="Sriracha"/>
              </a:rPr>
              <a:t>?</a:t>
            </a:r>
            <a:endParaRPr>
              <a:latin typeface="Sriracha"/>
              <a:ea typeface="Sriracha"/>
              <a:cs typeface="Sriracha"/>
              <a:sym typeface="Sriracha"/>
            </a:endParaRPr>
          </a:p>
        </p:txBody>
      </p:sp>
      <p:sp>
        <p:nvSpPr>
          <p:cNvPr id="168" name="Google Shape;168;p18"/>
          <p:cNvSpPr txBox="1"/>
          <p:nvPr/>
        </p:nvSpPr>
        <p:spPr>
          <a:xfrm>
            <a:off x="1595850" y="7224325"/>
            <a:ext cx="69399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55600" lvl="0" marL="457200" marR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unito"/>
              <a:buChar char="●"/>
            </a:pPr>
            <a:r>
              <a:rPr lang="en-US" sz="20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Les </a:t>
            </a:r>
            <a:r>
              <a:rPr b="1" lang="en-US" sz="20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agriculteurs, les scientifiques agricoles, les développeurs de technologies et les décideurs</a:t>
            </a:r>
            <a:r>
              <a:rPr lang="en-US" sz="20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 qui collaborent pour mettre en œuvre des solutions d'apprentissage automatique en faveur de pratiques agricoles durables.</a:t>
            </a:r>
            <a:endParaRPr sz="20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69" name="Google Shape;169;p18"/>
          <p:cNvSpPr txBox="1"/>
          <p:nvPr/>
        </p:nvSpPr>
        <p:spPr>
          <a:xfrm>
            <a:off x="485425" y="8009425"/>
            <a:ext cx="1680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-US" sz="3000">
                <a:solidFill>
                  <a:schemeClr val="lt1"/>
                </a:solidFill>
                <a:latin typeface="Sriracha"/>
                <a:ea typeface="Sriracha"/>
                <a:cs typeface="Sriracha"/>
                <a:sym typeface="Sriracha"/>
              </a:rPr>
              <a:t>Qui </a:t>
            </a:r>
            <a:r>
              <a:rPr b="1" lang="en-US" sz="3000">
                <a:solidFill>
                  <a:schemeClr val="lt1"/>
                </a:solidFill>
                <a:latin typeface="Sriracha"/>
                <a:ea typeface="Sriracha"/>
                <a:cs typeface="Sriracha"/>
                <a:sym typeface="Sriracha"/>
              </a:rPr>
              <a:t>?</a:t>
            </a:r>
            <a:endParaRPr sz="3000">
              <a:latin typeface="Sriracha"/>
              <a:ea typeface="Sriracha"/>
              <a:cs typeface="Sriracha"/>
              <a:sym typeface="Sriracha"/>
            </a:endParaRPr>
          </a:p>
        </p:txBody>
      </p:sp>
      <p:pic>
        <p:nvPicPr>
          <p:cNvPr id="170" name="Google Shape;17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44000" y="0"/>
            <a:ext cx="9144000" cy="6774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6B8C6"/>
        </a:solidFill>
      </p:bgPr>
    </p:bg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9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-15720" t="-37149"/>
            </a:stretch>
          </a:blipFill>
          <a:ln>
            <a:noFill/>
          </a:ln>
        </p:spPr>
      </p:sp>
      <p:grpSp>
        <p:nvGrpSpPr>
          <p:cNvPr id="176" name="Google Shape;176;p19"/>
          <p:cNvGrpSpPr/>
          <p:nvPr/>
        </p:nvGrpSpPr>
        <p:grpSpPr>
          <a:xfrm>
            <a:off x="0" y="6450800"/>
            <a:ext cx="18287907" cy="3965414"/>
            <a:chOff x="0" y="-38100"/>
            <a:chExt cx="5076308" cy="1044382"/>
          </a:xfrm>
        </p:grpSpPr>
        <p:sp>
          <p:nvSpPr>
            <p:cNvPr id="177" name="Google Shape;177;p19"/>
            <p:cNvSpPr/>
            <p:nvPr/>
          </p:nvSpPr>
          <p:spPr>
            <a:xfrm>
              <a:off x="0" y="0"/>
              <a:ext cx="5076308" cy="1006282"/>
            </a:xfrm>
            <a:custGeom>
              <a:rect b="b" l="l" r="r" t="t"/>
              <a:pathLst>
                <a:path extrusionOk="0" h="1006282" w="5076308">
                  <a:moveTo>
                    <a:pt x="0" y="0"/>
                  </a:moveTo>
                  <a:lnTo>
                    <a:pt x="5076308" y="0"/>
                  </a:lnTo>
                  <a:lnTo>
                    <a:pt x="5076308" y="1006282"/>
                  </a:lnTo>
                  <a:lnTo>
                    <a:pt x="0" y="1006282"/>
                  </a:lnTo>
                  <a:close/>
                </a:path>
              </a:pathLst>
            </a:custGeom>
            <a:solidFill>
              <a:srgbClr val="2A3952"/>
            </a:solidFill>
            <a:ln>
              <a:noFill/>
            </a:ln>
          </p:spPr>
        </p:sp>
        <p:sp>
          <p:nvSpPr>
            <p:cNvPr id="178" name="Google Shape;178;p19"/>
            <p:cNvSpPr txBox="1"/>
            <p:nvPr/>
          </p:nvSpPr>
          <p:spPr>
            <a:xfrm>
              <a:off x="0" y="-38100"/>
              <a:ext cx="5076308" cy="104438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9" name="Google Shape;179;p19"/>
          <p:cNvSpPr txBox="1"/>
          <p:nvPr/>
        </p:nvSpPr>
        <p:spPr>
          <a:xfrm>
            <a:off x="1277825" y="7251550"/>
            <a:ext cx="161340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400"/>
              </a:spcBef>
              <a:spcAft>
                <a:spcPts val="400"/>
              </a:spcAft>
              <a:buSzPts val="1100"/>
              <a:buNone/>
            </a:pPr>
            <a:r>
              <a:rPr b="1" lang="en-US" sz="4500">
                <a:solidFill>
                  <a:schemeClr val="lt1"/>
                </a:solidFill>
                <a:latin typeface="Marcellus"/>
                <a:ea typeface="Marcellus"/>
                <a:cs typeface="Marcellus"/>
                <a:sym typeface="Marcellus"/>
              </a:rPr>
              <a:t>Autoencodeurs dans la détection des maladies des plantes</a:t>
            </a:r>
            <a:endParaRPr b="1" sz="4500">
              <a:solidFill>
                <a:schemeClr val="lt1"/>
              </a:solidFill>
              <a:latin typeface="Marcellus"/>
              <a:ea typeface="Marcellus"/>
              <a:cs typeface="Marcellus"/>
              <a:sym typeface="Marcellu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6B8C6"/>
        </a:solidFill>
      </p:bgPr>
    </p:bg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0"/>
          <p:cNvSpPr txBox="1"/>
          <p:nvPr/>
        </p:nvSpPr>
        <p:spPr>
          <a:xfrm>
            <a:off x="1278475" y="8170175"/>
            <a:ext cx="5018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4191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</a:pPr>
            <a:r>
              <a:rPr b="1" lang="en-US" sz="3000">
                <a:solidFill>
                  <a:schemeClr val="lt1"/>
                </a:solidFill>
              </a:rPr>
              <a:t>Structure fondamentale</a:t>
            </a:r>
            <a:endParaRPr sz="3000">
              <a:solidFill>
                <a:schemeClr val="lt1"/>
              </a:solidFill>
            </a:endParaRPr>
          </a:p>
        </p:txBody>
      </p:sp>
      <p:sp>
        <p:nvSpPr>
          <p:cNvPr id="185" name="Google Shape;185;p20"/>
          <p:cNvSpPr txBox="1"/>
          <p:nvPr/>
        </p:nvSpPr>
        <p:spPr>
          <a:xfrm>
            <a:off x="9689463" y="7921950"/>
            <a:ext cx="7618500" cy="16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55600" lvl="0" marL="457200" marR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</a:pPr>
            <a:r>
              <a:rPr lang="en-US" sz="2000">
                <a:solidFill>
                  <a:schemeClr val="lt1"/>
                </a:solidFill>
              </a:rPr>
              <a:t>Les </a:t>
            </a:r>
            <a:r>
              <a:rPr b="1" lang="en-US" sz="2000">
                <a:solidFill>
                  <a:schemeClr val="lt1"/>
                </a:solidFill>
              </a:rPr>
              <a:t>autoencodeurs</a:t>
            </a:r>
            <a:r>
              <a:rPr lang="en-US" sz="2000">
                <a:solidFill>
                  <a:schemeClr val="lt1"/>
                </a:solidFill>
              </a:rPr>
              <a:t> se composent d'un </a:t>
            </a:r>
            <a:r>
              <a:rPr b="1" lang="en-US" sz="2000">
                <a:solidFill>
                  <a:schemeClr val="lt1"/>
                </a:solidFill>
              </a:rPr>
              <a:t>encodeur</a:t>
            </a:r>
            <a:r>
              <a:rPr lang="en-US" sz="2000">
                <a:solidFill>
                  <a:schemeClr val="lt1"/>
                </a:solidFill>
              </a:rPr>
              <a:t> qui réduit les données d'entrée à une représentation latente de dimension inférieure et d'un </a:t>
            </a:r>
            <a:r>
              <a:rPr b="1" lang="en-US" sz="2000">
                <a:solidFill>
                  <a:schemeClr val="lt1"/>
                </a:solidFill>
              </a:rPr>
              <a:t>décodeur</a:t>
            </a:r>
            <a:r>
              <a:rPr lang="en-US" sz="2000">
                <a:solidFill>
                  <a:schemeClr val="lt1"/>
                </a:solidFill>
              </a:rPr>
              <a:t> qui reconstruit les données à partir de cette représentation.</a:t>
            </a:r>
            <a:endParaRPr sz="20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86" name="Google Shape;18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425" y="514800"/>
            <a:ext cx="9047350" cy="694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41250" y="514800"/>
            <a:ext cx="8521924" cy="6949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6B8C6"/>
        </a:solidFill>
      </p:bgPr>
    </p:bg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1"/>
          <p:cNvSpPr txBox="1"/>
          <p:nvPr/>
        </p:nvSpPr>
        <p:spPr>
          <a:xfrm>
            <a:off x="343200" y="1031700"/>
            <a:ext cx="4228800" cy="239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-US" sz="3500">
                <a:solidFill>
                  <a:schemeClr val="lt1"/>
                </a:solidFill>
                <a:latin typeface="Marcellus"/>
                <a:ea typeface="Marcellus"/>
                <a:cs typeface="Marcellus"/>
                <a:sym typeface="Marcellus"/>
              </a:rPr>
              <a:t>Mécanisme de détection des anomalies : Deep </a:t>
            </a:r>
            <a:r>
              <a:rPr b="1" lang="en-US" sz="3500">
                <a:solidFill>
                  <a:schemeClr val="lt1"/>
                </a:solidFill>
                <a:latin typeface="Marcellus"/>
                <a:ea typeface="Marcellus"/>
                <a:cs typeface="Marcellus"/>
                <a:sym typeface="Marcellus"/>
              </a:rPr>
              <a:t>learning</a:t>
            </a:r>
            <a:r>
              <a:rPr b="1" lang="en-US" sz="3500">
                <a:solidFill>
                  <a:schemeClr val="lt1"/>
                </a:solidFill>
                <a:latin typeface="Marcellus"/>
                <a:ea typeface="Marcellus"/>
                <a:cs typeface="Marcellus"/>
                <a:sym typeface="Marcellus"/>
              </a:rPr>
              <a:t> model</a:t>
            </a:r>
            <a:endParaRPr sz="3500">
              <a:solidFill>
                <a:schemeClr val="lt1"/>
              </a:solidFill>
              <a:latin typeface="Marcellus"/>
              <a:ea typeface="Marcellus"/>
              <a:cs typeface="Marcellus"/>
              <a:sym typeface="Marcellus"/>
            </a:endParaRPr>
          </a:p>
        </p:txBody>
      </p:sp>
      <p:sp>
        <p:nvSpPr>
          <p:cNvPr id="193" name="Google Shape;193;p21"/>
          <p:cNvSpPr txBox="1"/>
          <p:nvPr/>
        </p:nvSpPr>
        <p:spPr>
          <a:xfrm>
            <a:off x="343200" y="4173975"/>
            <a:ext cx="5387100" cy="35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just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unito"/>
              <a:buChar char="●"/>
            </a:pPr>
            <a:r>
              <a:rPr lang="en-US" sz="20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Entraîner le modèle sur des données normales.</a:t>
            </a:r>
            <a:endParaRPr sz="20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55600" lvl="0" marL="457200" rtl="0" algn="just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unito"/>
              <a:buChar char="●"/>
            </a:pPr>
            <a:r>
              <a:rPr lang="en-US" sz="20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Prédire sur des données normales et anormales.</a:t>
            </a:r>
            <a:endParaRPr sz="20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55600" lvl="0" marL="457200" rtl="0" algn="just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unito"/>
              <a:buChar char="●"/>
            </a:pPr>
            <a:r>
              <a:rPr lang="en-US" sz="20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Mesurer la différence de reconstruction avec l'erreur quadratique moyenne (MSE).</a:t>
            </a:r>
            <a:endParaRPr sz="20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55600" lvl="0" marL="457200" rtl="0" algn="just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unito"/>
              <a:buChar char="●"/>
            </a:pPr>
            <a:r>
              <a:rPr lang="en-US" sz="20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Fixer un seuil basé sur la distribution des MSE.</a:t>
            </a:r>
            <a:endParaRPr sz="20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55600" lvl="0" marL="457200" rtl="0" algn="just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unito"/>
              <a:buChar char="●"/>
            </a:pPr>
            <a:r>
              <a:rPr lang="en-US" sz="20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Utiliser ce seuil pour détecter les anomalies des feuilles de plantes.</a:t>
            </a:r>
            <a:endParaRPr sz="20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94" name="Google Shape;194;p21"/>
          <p:cNvSpPr txBox="1"/>
          <p:nvPr/>
        </p:nvSpPr>
        <p:spPr>
          <a:xfrm>
            <a:off x="7372800" y="8985925"/>
            <a:ext cx="83289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Modèle</a:t>
            </a: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 classification </a:t>
            </a: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basé</a:t>
            </a: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sur </a:t>
            </a: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l'Autoencoders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5" name="Google Shape;19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53175" y="183875"/>
            <a:ext cx="12203051" cy="860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129675" y="294200"/>
            <a:ext cx="3778351" cy="132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